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10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cedrat-technologies.com/fileadmin/user_upload/cedrat_groupe/Technologies/Actuators/Magnetic%20actuators%20%26%20motors/fiche_AMA/Magnetostrictive_Actuators.pdf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Introductions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Unusable sources: electricity, hydraulic fluid pressure, pneumatic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Pneumatic: pressurized air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Industry: sound generators: electricity to vibrations for mechanical, acoustic, thermal power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                proportionality valves: regulate actuator to adjust the input to output ratio, increases efficiency of a system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                High force: 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rPr>
              <a:t>                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u="sng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"/>
              </a:rPr>
              <a:t>http://www.cedrat-technologies.com/fileadmin/user_upload/cedrat_groupe/Technologies/Actuators/Magnetic%20actuators%20%26%20motors/fiche_AMA/Magnetostrictive_Actuators.pdf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Topic 2: Background &amp; Benchmarking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•	Describe several existing designs and/or devices used in similar applications (these will exist for every project, although some will be less relevant than others) or describe the results from different benchmarking analyses completed.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Comments: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List the design requirements you received from your sponsor.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List the Customer Requirements you generated from the design requirements. (The CRs must completely describe what the project must accomplish; your team should have met with the sponsor mentor to generate these.)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Decision matrix based off ranking each design idea against 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 criteria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while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leaving out the economical benefits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each design. Ranked ideas for overall feasibility.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Decision matrix based off ranking each design idea against 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 criteria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while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leaving out the economical benefits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each design. Ranked ideas for overall feasibility.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Decision matrix based off ranking each design idea against 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 criteria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while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leaving out the economical benefits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each design. Ranked ideas for overall feasibility.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48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Proxima Nova"/>
              <a:buNone/>
              <a:defRPr sz="4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1"/>
            <a:ext cx="8123100" cy="629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roxima Nova"/>
              <a:buNone/>
              <a:defRPr b="0" i="0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8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24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2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4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" name="Shape 3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" name="Shape 37"/>
          <p:cNvSpPr txBox="1"/>
          <p:nvPr>
            <p:ph type="title"/>
          </p:nvPr>
        </p:nvSpPr>
        <p:spPr>
          <a:xfrm>
            <a:off x="265500" y="1205825"/>
            <a:ext cx="4045199" cy="1509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42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4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8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Proxima Nova"/>
              <a:buNone/>
              <a:defRPr b="0" i="0" sz="1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6825"/>
            <a:ext cx="5998800" cy="598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Proxima Nova"/>
              <a:buNone/>
              <a:defRPr b="0" i="0" sz="21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311700" y="991475"/>
            <a:ext cx="8520599" cy="1917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1" i="0" sz="14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b="1" sz="14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3071300"/>
            <a:ext cx="8520599" cy="901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8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8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buNone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esatjournals.net/ijret/2014v03/i08/IJRET20140308028.pdf" TargetMode="External"/><Relationship Id="rId4" Type="http://schemas.openxmlformats.org/officeDocument/2006/relationships/hyperlink" Target="http://www.cedrat-technologies.com/en/technologies/actuators/sonic-ultrasonic-generators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Proxima Nova"/>
              <a:buNone/>
            </a:pPr>
            <a:r>
              <a:rPr b="0" i="0" lang="en" sz="48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Honeywell Powder Amplifier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Proxima Nova"/>
              <a:buNone/>
            </a:pPr>
            <a:r>
              <a:rPr b="0" i="0" lang="en" sz="48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ME476C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510450" y="3252186"/>
            <a:ext cx="8123100" cy="629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Proxima Nova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Team 29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490875" y="3989962"/>
            <a:ext cx="8123100" cy="629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Proxima Nova"/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Savana Bezdicek, Nicole Mitich, Luke Plumb, Isaac Romero, Jacob Setzer</a:t>
            </a:r>
          </a:p>
        </p:txBody>
      </p:sp>
      <p:cxnSp>
        <p:nvCxnSpPr>
          <p:cNvPr id="58" name="Shape 58"/>
          <p:cNvCxnSpPr/>
          <p:nvPr/>
        </p:nvCxnSpPr>
        <p:spPr>
          <a:xfrm>
            <a:off x="-43675" y="3071625"/>
            <a:ext cx="9213000" cy="0"/>
          </a:xfrm>
          <a:prstGeom prst="straightConnector1">
            <a:avLst/>
          </a:prstGeom>
          <a:noFill/>
          <a:ln cap="flat" cmpd="sng" w="9525">
            <a:solidFill>
              <a:srgbClr val="6AE1A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Work Cited 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 u="sng">
                <a:solidFill>
                  <a:srgbClr val="000000"/>
                </a:solidFill>
                <a:hlinkClick r:id="rId3"/>
              </a:rPr>
              <a:t>http://esatjournals.net/ijret/2014v03/i08/IJRET20140308028.pdf</a:t>
            </a:r>
          </a:p>
          <a:p>
            <a:pPr lvl="0">
              <a:spcBef>
                <a:spcPts val="0"/>
              </a:spcBef>
              <a:buNone/>
            </a:pPr>
            <a:r>
              <a:rPr lang="en" sz="1400" u="sng">
                <a:solidFill>
                  <a:srgbClr val="000000"/>
                </a:solidFill>
                <a:hlinkClick r:id="rId4"/>
              </a:rPr>
              <a:t>http://www.cedrat-technologies.com/en/technologies/actuators/sonic-ultrasonic-generators.html</a:t>
            </a:r>
          </a:p>
          <a:p>
            <a:pPr lvl="0">
              <a:spcBef>
                <a:spcPts val="0"/>
              </a:spcBef>
              <a:buNone/>
            </a:pPr>
            <a:r>
              <a:rPr lang="en" sz="1400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"Honeywell." </a:t>
            </a:r>
            <a:r>
              <a:rPr i="1" lang="en" sz="1400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Honeywell</a:t>
            </a:r>
            <a:r>
              <a:rPr lang="en" sz="1400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. N.p., n.d. Web. 28 Sept. 2016</a:t>
            </a:r>
          </a:p>
        </p:txBody>
      </p:sp>
      <p:sp>
        <p:nvSpPr>
          <p:cNvPr id="133" name="Shape 13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311700" y="210300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Project Description </a:t>
            </a:r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69875" y="2059400"/>
            <a:ext cx="7677300" cy="21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Terfenol-D is a solid metal material developed by the US Navy for its magnetostrictive properties. </a:t>
            </a:r>
          </a:p>
          <a:p>
            <a:pPr indent="-2286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■"/>
            </a:pPr>
            <a:r>
              <a:rPr lang="en">
                <a:solidFill>
                  <a:schemeClr val="accent2"/>
                </a:solidFill>
              </a:rPr>
              <a:t>Ex: A 3-in x 0.25-in diameter rod can produce 1000 lbs of output force with an output stroke of 0.003-in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Continue research in Terfenol-D actuation for future use in aviation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Isaac Romero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0800" y="1016215"/>
            <a:ext cx="6698975" cy="118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Project Description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4513800" cy="342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 Develop a practical “fluid” output amplifier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○"/>
            </a:pPr>
            <a:r>
              <a:rPr lang="en">
                <a:solidFill>
                  <a:schemeClr val="accent2"/>
                </a:solidFill>
              </a:rPr>
              <a:t> Study various powders and materials from which the surrounding structure of an output amplifier may be fashioned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The coefficients of expansion for both the amplifier body and powder must be equal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○"/>
            </a:pPr>
            <a:r>
              <a:rPr lang="en">
                <a:solidFill>
                  <a:schemeClr val="accent2"/>
                </a:solidFill>
              </a:rPr>
              <a:t>Need: no differential expansion when both powder and the surrounding materials are heated to identical temperatures ranging from -65 to 250 degrees Fahrenheit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75" name="Shape 75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Isaac Romero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2125" y="1232050"/>
            <a:ext cx="4129575" cy="287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2103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Background and Benchmarking</a:t>
            </a:r>
          </a:p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 cap="flat" cmpd="sng" w="9525">
            <a:solidFill>
              <a:srgbClr val="434343">
                <a:alpha val="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00"/>
                </a:solidFill>
              </a:rPr>
              <a:t>Actuator</a:t>
            </a:r>
            <a:r>
              <a:rPr lang="en">
                <a:solidFill>
                  <a:srgbClr val="000000"/>
                </a:solidFill>
              </a:rPr>
              <a:t>: converts an </a:t>
            </a:r>
            <a:r>
              <a:rPr b="1" lang="en">
                <a:solidFill>
                  <a:schemeClr val="dk2"/>
                </a:solidFill>
              </a:rPr>
              <a:t>unusable source</a:t>
            </a:r>
            <a:r>
              <a:rPr lang="en">
                <a:solidFill>
                  <a:srgbClr val="000000"/>
                </a:solidFill>
              </a:rPr>
              <a:t> of energy into </a:t>
            </a:r>
            <a:r>
              <a:rPr b="1" lang="en">
                <a:solidFill>
                  <a:schemeClr val="dk2"/>
                </a:solidFill>
              </a:rPr>
              <a:t>mechanical energy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00"/>
                </a:solidFill>
              </a:rPr>
              <a:t>Factors</a:t>
            </a:r>
            <a:r>
              <a:rPr lang="en">
                <a:solidFill>
                  <a:srgbClr val="000000"/>
                </a:solidFill>
              </a:rPr>
              <a:t>: </a:t>
            </a: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speed, force, acceleration, energy efficiency, etc.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00"/>
                </a:solidFill>
                <a:highlight>
                  <a:srgbClr val="FFFFFF"/>
                </a:highlight>
              </a:rPr>
              <a:t>Amplifier</a:t>
            </a: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: increases the output of the actuator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</a:rPr>
              <a:t>Current Industry uses:</a:t>
            </a: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>
                <a:solidFill>
                  <a:srgbClr val="000000"/>
                </a:solidFill>
              </a:rPr>
              <a:t>Aircraft systems </a:t>
            </a: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>
                <a:solidFill>
                  <a:srgbClr val="000000"/>
                </a:solidFill>
              </a:rPr>
              <a:t>Sound generators (sonars)</a:t>
            </a: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>
                <a:solidFill>
                  <a:srgbClr val="000000"/>
                </a:solidFill>
              </a:rPr>
              <a:t>Proportional valves</a:t>
            </a: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>
                <a:solidFill>
                  <a:srgbClr val="000000"/>
                </a:solidFill>
              </a:rPr>
              <a:t>High force generators</a:t>
            </a: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>
                <a:solidFill>
                  <a:srgbClr val="000000"/>
                </a:solidFill>
              </a:rPr>
              <a:t>Low voltage actuators </a:t>
            </a:r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Savana Bezdicek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2103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Background and Benchmarking</a:t>
            </a:r>
          </a:p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0" y="783000"/>
            <a:ext cx="8832300" cy="42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Char char="●"/>
            </a:pPr>
            <a:r>
              <a:rPr lang="en">
                <a:solidFill>
                  <a:schemeClr val="accent1"/>
                </a:solidFill>
              </a:rPr>
              <a:t>Last years Honeywell Capstone team: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1"/>
              </a:solidFill>
            </a:endParaRPr>
          </a:p>
          <a:p>
            <a: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○"/>
            </a:pPr>
            <a:r>
              <a:rPr lang="en" sz="1400">
                <a:solidFill>
                  <a:schemeClr val="accent1"/>
                </a:solidFill>
              </a:rPr>
              <a:t>Proved that the material Terfenol D could be used to produce a practical actuator for driving pneumatic devices such as torque motors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○"/>
            </a:pPr>
            <a:r>
              <a:rPr lang="en" sz="1400">
                <a:solidFill>
                  <a:schemeClr val="accent1"/>
                </a:solidFill>
              </a:rPr>
              <a:t>Used a hydraulic intensifier as a hydraulic stroke amplifier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○"/>
            </a:pPr>
            <a:r>
              <a:rPr lang="en" sz="1400">
                <a:solidFill>
                  <a:schemeClr val="accent1"/>
                </a:solidFill>
              </a:rPr>
              <a:t>Was able to amplify an output stroke of 0.003 in. to more than 0.030 in. using differential piston areas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Char char="○"/>
            </a:pPr>
            <a:r>
              <a:rPr lang="en">
                <a:solidFill>
                  <a:schemeClr val="accent1"/>
                </a:solidFill>
              </a:rPr>
              <a:t>The brake fluid the past team used, however, was not suitable for the temperature ranges that occur in airplanes 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1"/>
                </a:solidFill>
              </a:rPr>
              <a:t>		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1"/>
                </a:solidFill>
              </a:rPr>
              <a:t>			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1"/>
                </a:solidFill>
              </a:rPr>
              <a:t>		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accent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Luke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Luke Plumb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723725" y="284075"/>
            <a:ext cx="7566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Customer </a:t>
            </a:r>
            <a:r>
              <a:rPr b="1" i="0" lang="en" sz="2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Requirements a</a:t>
            </a:r>
            <a:r>
              <a:rPr b="1" lang="en">
                <a:solidFill>
                  <a:schemeClr val="dk2"/>
                </a:solidFill>
              </a:rPr>
              <a:t>nd Weightings</a:t>
            </a:r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9" name="Shape 99"/>
          <p:cNvSpPr txBox="1"/>
          <p:nvPr/>
        </p:nvSpPr>
        <p:spPr>
          <a:xfrm>
            <a:off x="314850" y="984275"/>
            <a:ext cx="8514300" cy="3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Upon selecting a powder and surrounding material, the team will build a proof-of-concept actuator and demonstrate the following: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04800" lvl="0" marL="457200" rtl="0">
              <a:spcBef>
                <a:spcPts val="0"/>
              </a:spcBef>
              <a:buClr>
                <a:schemeClr val="accent1"/>
              </a:buClr>
              <a:buSzPct val="100000"/>
              <a:buFont typeface="Proxima Nova"/>
              <a:buAutoNum type="arabicPeriod"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That the powder has fine enough particles that it will act like a semi-fluid when the large piston in the amplifier is depressed.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						 						</a:t>
            </a: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Proxima Nova"/>
              <a:buAutoNum type="arabicPeriod"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That the demonstrator has a method of sealing the large and small such that powder does not leak out of the stroke amplifier over time.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Proxima Nova"/>
              <a:buAutoNum type="arabicPeriod"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That the demonstrator has an output amplification of at least 10:1.</a:t>
            </a:r>
          </a:p>
          <a:p>
            <a:pPr indent="0" lvl="0" marL="2743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 							</a:t>
            </a: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Proxima Nova"/>
              <a:buAutoNum type="arabicPeriod"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That the demonstrator will retract to its original position when the force on the large piston is removed.</a:t>
            </a: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 													</a:t>
            </a: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Proxima Nova"/>
              <a:buAutoNum type="arabicPeriod"/>
            </a:pPr>
            <a:r>
              <a:rPr lang="en" sz="1200">
                <a:solidFill>
                  <a:schemeClr val="accent1"/>
                </a:solidFill>
                <a:latin typeface="Proxima Nova"/>
                <a:ea typeface="Proxima Nova"/>
                <a:cs typeface="Proxima Nova"/>
                <a:sym typeface="Proxima Nova"/>
              </a:rPr>
              <a:t>The team will measure the stroke hysteresis of the demonstrator and provide a curve with the input stroke on the X-axis and the output stroke on the Y-axis. The curve will show both strokes taken in a single open/close cycle with no reversal of input other than that which changes the open command to a close command in order to provide a smooth hysteresis curve. 	</a:t>
            </a:r>
          </a:p>
          <a:p>
            <a:pPr lvl="0" rtl="0" algn="r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Luke Plumb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576150" y="203975"/>
            <a:ext cx="79917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Customer Requirements and Weightings</a:t>
            </a:r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3">
            <a:alphaModFix/>
          </a:blip>
          <a:srcRect b="17773" l="1760" r="51786" t="25604"/>
          <a:stretch/>
        </p:blipFill>
        <p:spPr>
          <a:xfrm>
            <a:off x="1326387" y="816600"/>
            <a:ext cx="6491223" cy="380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0" y="457987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Jacob Setzer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736225" y="454875"/>
            <a:ext cx="7566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Schedule and Budget  </a:t>
            </a: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15" name="Shape 115"/>
          <p:cNvSpPr txBox="1"/>
          <p:nvPr/>
        </p:nvSpPr>
        <p:spPr>
          <a:xfrm>
            <a:off x="446425" y="1155075"/>
            <a:ext cx="79386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Jacob Setzer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24" y="1470646"/>
            <a:ext cx="7736225" cy="2819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692612" y="114375"/>
            <a:ext cx="7566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roxima Nova"/>
              <a:buNone/>
            </a:pPr>
            <a:r>
              <a:rPr b="1" lang="en">
                <a:solidFill>
                  <a:schemeClr val="dk2"/>
                </a:solidFill>
              </a:rPr>
              <a:t>Schedule and Budget </a:t>
            </a:r>
          </a:p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24" name="Shape 124"/>
          <p:cNvSpPr txBox="1"/>
          <p:nvPr/>
        </p:nvSpPr>
        <p:spPr>
          <a:xfrm>
            <a:off x="506625" y="644275"/>
            <a:ext cx="79386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lang="en" sz="1100"/>
              <a:t>Currently on-schedule for completion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1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/>
        </p:nvSpPr>
        <p:spPr>
          <a:xfrm>
            <a:off x="0" y="4579525"/>
            <a:ext cx="24285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"/>
              <a:t>Nicole Mitich</a:t>
            </a:r>
          </a:p>
          <a:p>
            <a:pPr lvl="0">
              <a:spcBef>
                <a:spcPts val="0"/>
              </a:spcBef>
              <a:buNone/>
            </a:pPr>
            <a:r>
              <a:rPr lang="en" sz="800"/>
              <a:t>9/28/16</a:t>
            </a:r>
          </a:p>
          <a:p>
            <a:pPr lvl="0">
              <a:spcBef>
                <a:spcPts val="0"/>
              </a:spcBef>
              <a:buNone/>
            </a:pPr>
            <a:r>
              <a:rPr lang="en" sz="800"/>
              <a:t>Team 29: Honeywell Powder Amplifier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 b="9583" l="21168" r="6707" t="17423"/>
          <a:stretch/>
        </p:blipFill>
        <p:spPr>
          <a:xfrm>
            <a:off x="1102175" y="966575"/>
            <a:ext cx="7157052" cy="387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